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59" r:id="rId6"/>
    <p:sldId id="261" r:id="rId7"/>
    <p:sldId id="263" r:id="rId8"/>
    <p:sldId id="264" r:id="rId9"/>
    <p:sldId id="265" r:id="rId10"/>
    <p:sldId id="267"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4" d="100"/>
          <a:sy n="94" d="100"/>
        </p:scale>
        <p:origin x="-1284" y="-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A85169-DDB6-5642-B31C-E392E78CC133}" type="datetimeFigureOut">
              <a:rPr lang="en-US" smtClean="0"/>
              <a:pPr/>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392919-A94C-4D41-8C7A-F25F7AD90CD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A85169-DDB6-5642-B31C-E392E78CC133}" type="datetimeFigureOut">
              <a:rPr lang="en-US" smtClean="0"/>
              <a:pPr/>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392919-A94C-4D41-8C7A-F25F7AD90C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A85169-DDB6-5642-B31C-E392E78CC133}" type="datetimeFigureOut">
              <a:rPr lang="en-US" smtClean="0"/>
              <a:pPr/>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392919-A94C-4D41-8C7A-F25F7AD90CD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A85169-DDB6-5642-B31C-E392E78CC133}" type="datetimeFigureOut">
              <a:rPr lang="en-US" smtClean="0"/>
              <a:pPr/>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392919-A94C-4D41-8C7A-F25F7AD90C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A85169-DDB6-5642-B31C-E392E78CC133}" type="datetimeFigureOut">
              <a:rPr lang="en-US" smtClean="0"/>
              <a:pPr/>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392919-A94C-4D41-8C7A-F25F7AD90CD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A85169-DDB6-5642-B31C-E392E78CC133}" type="datetimeFigureOut">
              <a:rPr lang="en-US" smtClean="0"/>
              <a:pPr/>
              <a:t>3/11/2013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392919-A94C-4D41-8C7A-F25F7AD90C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A85169-DDB6-5642-B31C-E392E78CC133}" type="datetimeFigureOut">
              <a:rPr lang="en-US" smtClean="0"/>
              <a:pPr/>
              <a:t>3/11/2013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392919-A94C-4D41-8C7A-F25F7AD90C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A85169-DDB6-5642-B31C-E392E78CC133}" type="datetimeFigureOut">
              <a:rPr lang="en-US" smtClean="0"/>
              <a:pPr/>
              <a:t>3/11/2013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392919-A94C-4D41-8C7A-F25F7AD90C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A85169-DDB6-5642-B31C-E392E78CC133}" type="datetimeFigureOut">
              <a:rPr lang="en-US" smtClean="0"/>
              <a:pPr/>
              <a:t>3/11/2013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392919-A94C-4D41-8C7A-F25F7AD90C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A85169-DDB6-5642-B31C-E392E78CC133}" type="datetimeFigureOut">
              <a:rPr lang="en-US" smtClean="0"/>
              <a:pPr/>
              <a:t>3/11/2013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392919-A94C-4D41-8C7A-F25F7AD90C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A85169-DDB6-5642-B31C-E392E78CC133}" type="datetimeFigureOut">
              <a:rPr lang="en-US" smtClean="0"/>
              <a:pPr/>
              <a:t>3/11/2013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392919-A94C-4D41-8C7A-F25F7AD90CD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A85169-DDB6-5642-B31C-E392E78CC133}" type="datetimeFigureOut">
              <a:rPr lang="en-US" smtClean="0"/>
              <a:pPr/>
              <a:t>3/11/2013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392919-A94C-4D41-8C7A-F25F7AD90CD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To Kill A Mockingbird - Introduction</a:t>
            </a:r>
            <a:endParaRPr lang="en-US" dirty="0"/>
          </a:p>
        </p:txBody>
      </p:sp>
      <p:pic>
        <p:nvPicPr>
          <p:cNvPr id="5" name="Picture 4"/>
          <p:cNvPicPr>
            <a:picLocks noChangeAspect="1"/>
          </p:cNvPicPr>
          <p:nvPr/>
        </p:nvPicPr>
        <p:blipFill>
          <a:blip r:embed="rId2"/>
          <a:stretch>
            <a:fillRect/>
          </a:stretch>
        </p:blipFill>
        <p:spPr>
          <a:xfrm>
            <a:off x="3162300" y="3600450"/>
            <a:ext cx="3162300" cy="2565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Setting</a:t>
            </a:r>
            <a:endParaRPr lang="en-US"/>
          </a:p>
        </p:txBody>
      </p:sp>
      <p:pic>
        <p:nvPicPr>
          <p:cNvPr id="3" name="Picture 2"/>
          <p:cNvPicPr>
            <a:picLocks noChangeAspect="1"/>
          </p:cNvPicPr>
          <p:nvPr/>
        </p:nvPicPr>
        <p:blipFill>
          <a:blip r:embed="rId2"/>
          <a:stretch>
            <a:fillRect/>
          </a:stretch>
        </p:blipFill>
        <p:spPr>
          <a:xfrm>
            <a:off x="1320800" y="1739900"/>
            <a:ext cx="6502400" cy="3378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Novel Unit</a:t>
            </a:r>
            <a:endParaRPr lang="en-US" dirty="0"/>
          </a:p>
        </p:txBody>
      </p:sp>
      <p:sp>
        <p:nvSpPr>
          <p:cNvPr id="3" name="Content Placeholder 2"/>
          <p:cNvSpPr>
            <a:spLocks noGrp="1"/>
          </p:cNvSpPr>
          <p:nvPr>
            <p:ph idx="4294967295"/>
          </p:nvPr>
        </p:nvSpPr>
        <p:spPr>
          <a:xfrm>
            <a:off x="0" y="1600200"/>
            <a:ext cx="8229600" cy="4525963"/>
          </a:xfrm>
        </p:spPr>
        <p:style>
          <a:lnRef idx="1">
            <a:schemeClr val="accent1"/>
          </a:lnRef>
          <a:fillRef idx="3">
            <a:schemeClr val="accent1"/>
          </a:fillRef>
          <a:effectRef idx="2">
            <a:schemeClr val="accent1"/>
          </a:effectRef>
          <a:fontRef idx="minor">
            <a:schemeClr val="lt1"/>
          </a:fontRef>
        </p:style>
        <p:txBody>
          <a:bodyPr/>
          <a:lstStyle/>
          <a:p>
            <a:pPr>
              <a:buNone/>
            </a:pPr>
            <a:r>
              <a:rPr lang="en-US" dirty="0" smtClean="0"/>
              <a:t>1.  To Analyze Marking period theme</a:t>
            </a:r>
          </a:p>
          <a:p>
            <a:pPr>
              <a:buNone/>
            </a:pPr>
            <a:r>
              <a:rPr lang="en-US" sz="4400" dirty="0" smtClean="0"/>
              <a:t>								Hope</a:t>
            </a:r>
          </a:p>
          <a:p>
            <a:pPr>
              <a:buNone/>
            </a:pPr>
            <a:r>
              <a:rPr lang="en-US" b="1" dirty="0"/>
              <a:t>E</a:t>
            </a:r>
            <a:r>
              <a:rPr lang="en-US" b="1" dirty="0" smtClean="0"/>
              <a:t>ssential Question:</a:t>
            </a:r>
          </a:p>
          <a:p>
            <a:pPr>
              <a:buNone/>
            </a:pPr>
            <a:r>
              <a:rPr lang="en-US" dirty="0" smtClean="0"/>
              <a:t>How does one maintain a sense of hope in the face of unfairness and discrimination?</a:t>
            </a:r>
          </a:p>
          <a:p>
            <a:pPr>
              <a:buNone/>
            </a:pPr>
            <a:r>
              <a:rPr lang="en-US" dirty="0" smtClean="0"/>
              <a:t>Students will write an essay demonstrating knowledge of theme/ Graded Benchmark</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normAutofit/>
          </a:bodyPr>
          <a:lstStyle/>
          <a:p>
            <a:pPr>
              <a:buNone/>
            </a:pPr>
            <a:r>
              <a:rPr lang="en-US" dirty="0" smtClean="0"/>
              <a:t>2.  To understand effect of first –person omniscient narrator</a:t>
            </a:r>
          </a:p>
          <a:p>
            <a:endParaRPr lang="en-US" dirty="0"/>
          </a:p>
          <a:p>
            <a:endParaRPr lang="en-US" dirty="0" smtClean="0"/>
          </a:p>
        </p:txBody>
      </p:sp>
      <p:pic>
        <p:nvPicPr>
          <p:cNvPr id="4" name="Picture 3"/>
          <p:cNvPicPr>
            <a:picLocks noChangeAspect="1"/>
          </p:cNvPicPr>
          <p:nvPr/>
        </p:nvPicPr>
        <p:blipFill>
          <a:blip r:embed="rId2"/>
          <a:stretch>
            <a:fillRect/>
          </a:stretch>
        </p:blipFill>
        <p:spPr>
          <a:xfrm>
            <a:off x="3282949" y="3274835"/>
            <a:ext cx="2961733" cy="252960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 Understanding Symbolism</a:t>
            </a:r>
            <a:endParaRPr lang="en-US" dirty="0"/>
          </a:p>
        </p:txBody>
      </p:sp>
      <p:sp>
        <p:nvSpPr>
          <p:cNvPr id="3" name="Content Placeholder 2"/>
          <p:cNvSpPr>
            <a:spLocks noGrp="1"/>
          </p:cNvSpPr>
          <p:nvPr>
            <p:ph idx="1"/>
          </p:nvPr>
        </p:nvSpPr>
        <p:spPr/>
        <p:style>
          <a:lnRef idx="1">
            <a:schemeClr val="accent1"/>
          </a:lnRef>
          <a:fillRef idx="3">
            <a:schemeClr val="accent1"/>
          </a:fillRef>
          <a:effectRef idx="2">
            <a:schemeClr val="accent1"/>
          </a:effectRef>
          <a:fontRef idx="minor">
            <a:schemeClr val="lt1"/>
          </a:fontRef>
        </p:style>
        <p:txBody>
          <a:bodyPr/>
          <a:lstStyle/>
          <a:p>
            <a:r>
              <a:rPr lang="en-US" dirty="0" smtClean="0"/>
              <a:t>3. To explain the symbolism in the novel- What does it mean to “Kill a Mockingbird”?</a:t>
            </a:r>
          </a:p>
          <a:p>
            <a:endParaRPr lang="en-US" dirty="0"/>
          </a:p>
        </p:txBody>
      </p:sp>
      <p:pic>
        <p:nvPicPr>
          <p:cNvPr id="4" name="Picture 3"/>
          <p:cNvPicPr>
            <a:picLocks noChangeAspect="1"/>
          </p:cNvPicPr>
          <p:nvPr/>
        </p:nvPicPr>
        <p:blipFill>
          <a:blip r:embed="rId2"/>
          <a:stretch>
            <a:fillRect/>
          </a:stretch>
        </p:blipFill>
        <p:spPr>
          <a:xfrm rot="21322428">
            <a:off x="2729697" y="3212347"/>
            <a:ext cx="3810000" cy="198295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2288" y="388364"/>
            <a:ext cx="7886535" cy="193899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marL="742950" indent="-742950">
              <a:buAutoNum type="arabicPeriod" startAt="4"/>
            </a:pPr>
            <a:r>
              <a:rPr lang="en-US" sz="4000" dirty="0" smtClean="0"/>
              <a:t>Goal:  To do a </a:t>
            </a:r>
            <a:r>
              <a:rPr lang="en-US" sz="4000" b="1" dirty="0" smtClean="0">
                <a:solidFill>
                  <a:schemeClr val="tx1"/>
                </a:solidFill>
              </a:rPr>
              <a:t>close reading</a:t>
            </a:r>
            <a:r>
              <a:rPr lang="en-US" sz="4000" dirty="0" smtClean="0"/>
              <a:t> of  quotes from the book and explain their significance.</a:t>
            </a:r>
            <a:endParaRPr lang="en-US" dirty="0"/>
          </a:p>
        </p:txBody>
      </p:sp>
      <p:sp>
        <p:nvSpPr>
          <p:cNvPr id="5" name="Rectangle 4"/>
          <p:cNvSpPr/>
          <p:nvPr/>
        </p:nvSpPr>
        <p:spPr>
          <a:xfrm>
            <a:off x="1960647" y="3054414"/>
            <a:ext cx="4572000" cy="2862323"/>
          </a:xfrm>
          <a:prstGeom prst="rect">
            <a:avLst/>
          </a:prstGeom>
        </p:spPr>
        <p:txBody>
          <a:bodyPr>
            <a:spAutoFit/>
          </a:bodyPr>
          <a:lstStyle/>
          <a:p>
            <a:r>
              <a:rPr lang="en-US" dirty="0"/>
              <a:t>I wanted you to see what real courage is, instead of getting the idea that courage is a man with a gun in his hand. It's when you know you're licked before you begin but you begin anyway and you see it through no matter what. You rarely win, but sometimes you do. ~Harper Lee, To Kill a Mockingbird, Chapter 11, spoken by the character </a:t>
            </a:r>
            <a:r>
              <a:rPr lang="en-US" dirty="0" smtClean="0"/>
              <a:t>Atticus</a:t>
            </a:r>
          </a:p>
          <a:p>
            <a:endParaRPr lang="en-US" dirty="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5354" y="496924"/>
            <a:ext cx="7703524" cy="203132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marL="342900" indent="-342900">
              <a:buAutoNum type="arabicPeriod" startAt="5"/>
            </a:pPr>
            <a:r>
              <a:rPr lang="en-US" dirty="0" smtClean="0"/>
              <a:t>Goal:  To read an historical account and determine how it influenced the plot of the novel</a:t>
            </a:r>
          </a:p>
          <a:p>
            <a:pPr marL="342900" indent="-342900">
              <a:buAutoNum type="arabicPeriod" startAt="5"/>
            </a:pPr>
            <a:endParaRPr lang="en-US" dirty="0" smtClean="0"/>
          </a:p>
          <a:p>
            <a:pPr marL="342900" indent="-342900">
              <a:buAutoNum type="arabicPeriod" startAt="5"/>
            </a:pPr>
            <a:endParaRPr lang="en-US" dirty="0" smtClean="0"/>
          </a:p>
          <a:p>
            <a:pPr marL="342900" indent="-342900"/>
            <a:r>
              <a:rPr lang="en-US" dirty="0" smtClean="0"/>
              <a:t>Non-fiction article “An Occurrence in Scottsboro, Alabama”</a:t>
            </a:r>
          </a:p>
          <a:p>
            <a:pPr marL="342900" indent="-342900">
              <a:buAutoNum type="arabicPeriod" startAt="5"/>
            </a:pPr>
            <a:endParaRPr lang="en-US" dirty="0" smtClean="0"/>
          </a:p>
          <a:p>
            <a:pPr marL="342900" indent="-342900">
              <a:buAutoNum type="arabicPeriod" startAt="5"/>
            </a:pPr>
            <a:endParaRPr lang="en-US" dirty="0"/>
          </a:p>
        </p:txBody>
      </p:sp>
      <p:pic>
        <p:nvPicPr>
          <p:cNvPr id="4" name="Picture 3"/>
          <p:cNvPicPr>
            <a:picLocks noChangeAspect="1"/>
          </p:cNvPicPr>
          <p:nvPr/>
        </p:nvPicPr>
        <p:blipFill>
          <a:blip r:embed="rId2"/>
          <a:stretch>
            <a:fillRect/>
          </a:stretch>
        </p:blipFill>
        <p:spPr>
          <a:xfrm>
            <a:off x="2355882" y="3211596"/>
            <a:ext cx="4095187" cy="287111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391" y="608781"/>
            <a:ext cx="6811427" cy="1446550"/>
          </a:xfrm>
          <a:prstGeom prst="rect">
            <a:avLst/>
          </a:prstGeom>
          <a:noFill/>
        </p:spPr>
        <p:txBody>
          <a:bodyPr wrap="square" rtlCol="0">
            <a:spAutoFit/>
          </a:bodyPr>
          <a:lstStyle/>
          <a:p>
            <a:r>
              <a:rPr lang="en-US" sz="2400" dirty="0" smtClean="0"/>
              <a:t>6. To compare and contrast themes of discrimination </a:t>
            </a:r>
            <a:r>
              <a:rPr lang="en-US" sz="2400" u="sng" dirty="0" smtClean="0"/>
              <a:t>in To Kill A Mockingbird</a:t>
            </a:r>
            <a:r>
              <a:rPr lang="en-US" sz="2400" dirty="0" smtClean="0"/>
              <a:t> and </a:t>
            </a:r>
            <a:r>
              <a:rPr lang="en-US" sz="2400" u="sng" dirty="0" smtClean="0"/>
              <a:t>The Help</a:t>
            </a:r>
          </a:p>
          <a:p>
            <a:endParaRPr lang="en-US" sz="2000" u="sng" dirty="0" smtClean="0"/>
          </a:p>
          <a:p>
            <a:r>
              <a:rPr lang="en-US" sz="2000" u="sng" dirty="0" smtClean="0"/>
              <a:t>I</a:t>
            </a:r>
            <a:endParaRPr lang="en-US" sz="2000" u="sng" dirty="0"/>
          </a:p>
        </p:txBody>
      </p:sp>
      <p:pic>
        <p:nvPicPr>
          <p:cNvPr id="3" name="Picture 2"/>
          <p:cNvPicPr>
            <a:picLocks noChangeAspect="1"/>
          </p:cNvPicPr>
          <p:nvPr/>
        </p:nvPicPr>
        <p:blipFill>
          <a:blip r:embed="rId2"/>
          <a:stretch>
            <a:fillRect/>
          </a:stretch>
        </p:blipFill>
        <p:spPr>
          <a:xfrm>
            <a:off x="1877422" y="1932220"/>
            <a:ext cx="6213317" cy="420175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1602" y="587791"/>
            <a:ext cx="7829468" cy="1908215"/>
          </a:xfrm>
          <a:prstGeom prst="rect">
            <a:avLst/>
          </a:prstGeom>
          <a:noFill/>
        </p:spPr>
        <p:txBody>
          <a:bodyPr wrap="square" rtlCol="0">
            <a:spAutoFit/>
          </a:bodyPr>
          <a:lstStyle/>
          <a:p>
            <a:endParaRPr lang="en-US" dirty="0" smtClean="0"/>
          </a:p>
          <a:p>
            <a:r>
              <a:rPr lang="en-US" sz="2000" u="sng" dirty="0" smtClean="0"/>
              <a:t>Characters</a:t>
            </a:r>
          </a:p>
          <a:p>
            <a:r>
              <a:rPr lang="en-US" sz="2000" dirty="0" smtClean="0"/>
              <a:t>Lee used her hometown as the model for the setting of </a:t>
            </a:r>
            <a:r>
              <a:rPr lang="en-US" sz="2000" dirty="0" err="1" smtClean="0"/>
              <a:t>Maycomb</a:t>
            </a:r>
            <a:r>
              <a:rPr lang="en-US" sz="2000" dirty="0" smtClean="0"/>
              <a:t>, and used her friend and fellow author Truman Capote as the model for Dill.</a:t>
            </a:r>
          </a:p>
          <a:p>
            <a:r>
              <a:rPr lang="en-US" sz="2000" dirty="0" smtClean="0"/>
              <a:t>Atticus was based on her own father, a lawyer, who had a good conscience and trip to confront racial injustice in the South.</a:t>
            </a:r>
            <a:endParaRPr lang="en-US" sz="2000" dirty="0"/>
          </a:p>
        </p:txBody>
      </p:sp>
      <p:pic>
        <p:nvPicPr>
          <p:cNvPr id="3" name="Picture 2"/>
          <p:cNvPicPr>
            <a:picLocks noChangeAspect="1"/>
          </p:cNvPicPr>
          <p:nvPr/>
        </p:nvPicPr>
        <p:blipFill>
          <a:blip r:embed="rId2"/>
          <a:stretch>
            <a:fillRect/>
          </a:stretch>
        </p:blipFill>
        <p:spPr>
          <a:xfrm>
            <a:off x="2411099" y="3598092"/>
            <a:ext cx="3067430" cy="266818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3088" y="1689900"/>
            <a:ext cx="7430648" cy="3754874"/>
          </a:xfrm>
          <a:prstGeom prst="rect">
            <a:avLst/>
          </a:prstGeom>
        </p:spPr>
        <p:txBody>
          <a:bodyPr wrap="square">
            <a:spAutoFit/>
          </a:bodyPr>
          <a:lstStyle/>
          <a:p>
            <a:r>
              <a:rPr lang="en-US" sz="1400" dirty="0" err="1"/>
              <a:t>Nelle</a:t>
            </a:r>
            <a:r>
              <a:rPr lang="en-US" sz="1400" dirty="0"/>
              <a:t> Harper Lee (born 28 April 1926 in Monroeville, Alabama) is an American writer and Pulitzer Prize winner. She is best known for her book To Kill A Mockingbird</a:t>
            </a:r>
            <a:r>
              <a:rPr lang="en-US" sz="1400" dirty="0" smtClean="0"/>
              <a:t>.    </a:t>
            </a:r>
          </a:p>
          <a:p>
            <a:endParaRPr lang="en-US" sz="1400" dirty="0"/>
          </a:p>
          <a:p>
            <a:r>
              <a:rPr lang="en-US" sz="1400" dirty="0" smtClean="0"/>
              <a:t>Harper </a:t>
            </a:r>
            <a:r>
              <a:rPr lang="en-US" sz="1400" dirty="0"/>
              <a:t>Lee was the youngest of four children of Frances Cunningham Finch Lee and </a:t>
            </a:r>
            <a:r>
              <a:rPr lang="en-US" sz="1400" dirty="0" err="1"/>
              <a:t>Amasa</a:t>
            </a:r>
            <a:r>
              <a:rPr lang="en-US" sz="1400" dirty="0"/>
              <a:t> Coleman Lee, a lawyer and state senator from Alabama and a descendant of the Southern General Robert E. Lee. She attended Huntingdon College (1944-1945), studied law at the University of Alabama (1945-1949) and spent a year at Oxford in England. Before her career as a writer, she worked during the 50's for some time at the counter of Eastern Airlines and BOAC in New York. She eventually left this job in order to completely devote herself to writing. In 1957 Harper Lee submitted a manuscript of short stories about life in the southern U.S. to the publishing house JB Lippincott &amp; Co. There, working with her editor </a:t>
            </a:r>
            <a:r>
              <a:rPr lang="en-US" sz="1400" dirty="0" err="1"/>
              <a:t>Tay</a:t>
            </a:r>
            <a:r>
              <a:rPr lang="en-US" sz="1400" dirty="0"/>
              <a:t> </a:t>
            </a:r>
            <a:r>
              <a:rPr lang="en-US" sz="1400" dirty="0" err="1"/>
              <a:t>Hohoff</a:t>
            </a:r>
            <a:r>
              <a:rPr lang="en-US" sz="1400" dirty="0"/>
              <a:t>, she turned these into the novel To Kill A Mockingbird over the next two and a half </a:t>
            </a:r>
            <a:r>
              <a:rPr lang="en-US" sz="1400" dirty="0" smtClean="0"/>
              <a:t>years.</a:t>
            </a:r>
          </a:p>
          <a:p>
            <a:endParaRPr lang="en-US" sz="1400" dirty="0"/>
          </a:p>
          <a:p>
            <a:r>
              <a:rPr lang="en-US" sz="1400" dirty="0" smtClean="0"/>
              <a:t>Her </a:t>
            </a:r>
            <a:r>
              <a:rPr lang="en-US" sz="1400" dirty="0"/>
              <a:t>first and only book, To Kill a Mockingbird was released in 1960 and the following year it was awarded the Pulitzer Prize. By 1962 To Kill a Mockingbird was already being made into a movie with Gregory Peck in the role of Atticus Finch, for which he won an Oscar. The film received three Oscars in total.</a:t>
            </a:r>
          </a:p>
        </p:txBody>
      </p:sp>
      <p:sp>
        <p:nvSpPr>
          <p:cNvPr id="3" name="Title 2"/>
          <p:cNvSpPr>
            <a:spLocks noGrp="1"/>
          </p:cNvSpPr>
          <p:nvPr>
            <p:ph type="title"/>
          </p:nvPr>
        </p:nvSpPr>
        <p:spPr>
          <a:xfrm>
            <a:off x="457200" y="274638"/>
            <a:ext cx="8229600" cy="1415262"/>
          </a:xfrm>
        </p:spPr>
        <p:txBody>
          <a:bodyPr>
            <a:normAutofit/>
          </a:bodyPr>
          <a:lstStyle/>
          <a:p>
            <a:r>
              <a:rPr lang="en-US" dirty="0" smtClean="0"/>
              <a:t>Author – Harper Lee</a:t>
            </a:r>
            <a:endParaRPr lang="en-US" dirty="0"/>
          </a:p>
        </p:txBody>
      </p:sp>
    </p:spTree>
  </p:cSld>
  <p:clrMapOvr>
    <a:masterClrMapping/>
  </p:clrMapOvr>
</p:sld>
</file>

<file path=ppt/theme/theme1.xml><?xml version="1.0" encoding="utf-8"?>
<a:theme xmlns:a="http://schemas.openxmlformats.org/drawingml/2006/main" name="Office Theme">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308</TotalTime>
  <Words>355</Words>
  <Application>Microsoft Office PowerPoint</Application>
  <PresentationFormat>On-screen Show (4:3)</PresentationFormat>
  <Paragraphs>31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To Kill A Mockingbird - Introduction</vt:lpstr>
      <vt:lpstr>Goals of Novel Unit</vt:lpstr>
      <vt:lpstr>Goals</vt:lpstr>
      <vt:lpstr>Goal – Understanding Symbolism</vt:lpstr>
      <vt:lpstr>PowerPoint Presentation</vt:lpstr>
      <vt:lpstr>PowerPoint Presentation</vt:lpstr>
      <vt:lpstr>PowerPoint Presentation</vt:lpstr>
      <vt:lpstr>PowerPoint Presentation</vt:lpstr>
      <vt:lpstr>Author – Harper Lee</vt:lpstr>
      <vt:lpstr>Setting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Kill A Mockingbird - Introduction</dc:title>
  <dc:creator>Robert Cirrotti</dc:creator>
  <cp:lastModifiedBy>Christine Cirrotti</cp:lastModifiedBy>
  <cp:revision>6</cp:revision>
  <dcterms:created xsi:type="dcterms:W3CDTF">2013-03-07T02:43:43Z</dcterms:created>
  <dcterms:modified xsi:type="dcterms:W3CDTF">2013-03-11T16:37:49Z</dcterms:modified>
</cp:coreProperties>
</file>